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72" r:id="rId7"/>
    <p:sldId id="277" r:id="rId8"/>
    <p:sldId id="276" r:id="rId9"/>
    <p:sldId id="275" r:id="rId10"/>
    <p:sldId id="274" r:id="rId11"/>
    <p:sldId id="273" r:id="rId12"/>
    <p:sldId id="278" r:id="rId13"/>
    <p:sldId id="279" r:id="rId14"/>
    <p:sldId id="280" r:id="rId15"/>
    <p:sldId id="262" r:id="rId16"/>
    <p:sldId id="281" r:id="rId17"/>
    <p:sldId id="282" r:id="rId18"/>
    <p:sldId id="283" r:id="rId19"/>
    <p:sldId id="284" r:id="rId20"/>
    <p:sldId id="264" r:id="rId21"/>
    <p:sldId id="265" r:id="rId22"/>
    <p:sldId id="285" r:id="rId23"/>
    <p:sldId id="288" r:id="rId24"/>
    <p:sldId id="287" r:id="rId25"/>
    <p:sldId id="286" r:id="rId26"/>
    <p:sldId id="269" r:id="rId27"/>
    <p:sldId id="290" r:id="rId28"/>
    <p:sldId id="267" r:id="rId29"/>
    <p:sldId id="291" r:id="rId30"/>
    <p:sldId id="293" r:id="rId31"/>
    <p:sldId id="292" r:id="rId32"/>
    <p:sldId id="294" r:id="rId3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0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884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172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894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191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257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219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997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076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243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416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A142-3A9E-42D0-8100-5EC23C0886D7}" type="datetimeFigureOut">
              <a:rPr lang="nl-BE" smtClean="0"/>
              <a:t>29/11/2012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ADE3F-F827-44C1-BAAA-A85E01F3C2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257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Verdedigend bieden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1. Het volgbod</a:t>
            </a:r>
          </a:p>
          <a:p>
            <a:r>
              <a:rPr lang="nl-BE" dirty="0" smtClean="0"/>
              <a:t>2. Het informatiedubbel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525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XXX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AXX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AHBXX</a:t>
            </a:r>
            <a:r>
              <a:rPr lang="nl-NL" sz="60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 </a:t>
            </a:r>
            <a:r>
              <a:rPr lang="nl-NL" sz="6000" b="1" dirty="0" smtClean="0">
                <a:latin typeface="Arial" charset="0"/>
                <a:cs typeface="Arial" charset="0"/>
              </a:rPr>
              <a:t>XX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KQXXX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QTX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 QXX</a:t>
            </a:r>
          </a:p>
        </p:txBody>
      </p:sp>
    </p:spTree>
    <p:extLst>
      <p:ext uri="{BB962C8B-B14F-4D97-AF65-F5344CB8AC3E}">
        <p14:creationId xmlns:p14="http://schemas.microsoft.com/office/powerpoint/2010/main" val="40767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</a:t>
            </a:r>
            <a:r>
              <a:rPr lang="nl-NL" sz="6000" b="1" dirty="0" smtClean="0">
                <a:latin typeface="Arial" charset="0"/>
                <a:cs typeface="Arial" charset="0"/>
              </a:rPr>
              <a:t>AX        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QXXX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AQXX</a:t>
            </a:r>
            <a:r>
              <a:rPr lang="nl-NL" sz="60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 </a:t>
            </a:r>
            <a:r>
              <a:rPr lang="nl-NL" sz="6000" b="1" dirty="0" smtClean="0">
                <a:latin typeface="Arial" charset="0"/>
                <a:cs typeface="Arial" charset="0"/>
              </a:rPr>
              <a:t>AJX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19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AKT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AJX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AJXX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XXX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AKXX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QXX</a:t>
            </a: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AXXX</a:t>
            </a: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Antwoord op volgbod</a:t>
            </a:r>
            <a:endParaRPr lang="nl-NL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mtClean="0"/>
              <a:t>0-7 HP: Pas</a:t>
            </a:r>
          </a:p>
          <a:p>
            <a:pPr eaLnBrk="1" hangingPunct="1">
              <a:lnSpc>
                <a:spcPct val="90000"/>
              </a:lnSpc>
            </a:pPr>
            <a:r>
              <a:rPr lang="nl-BE" smtClean="0"/>
              <a:t>FIT ( = driekaart): </a:t>
            </a:r>
            <a:br>
              <a:rPr lang="nl-BE" smtClean="0"/>
            </a:br>
            <a:r>
              <a:rPr lang="nl-BE" smtClean="0"/>
              <a:t> -- 8-10 HP: Eén niveau hoger</a:t>
            </a:r>
            <a:br>
              <a:rPr lang="nl-BE" smtClean="0"/>
            </a:br>
            <a:r>
              <a:rPr lang="nl-BE" smtClean="0"/>
              <a:t> -- 11 + HP: Steun met sprong.</a:t>
            </a:r>
          </a:p>
          <a:p>
            <a:pPr eaLnBrk="1" hangingPunct="1">
              <a:lnSpc>
                <a:spcPct val="90000"/>
              </a:lnSpc>
            </a:pPr>
            <a:r>
              <a:rPr lang="nl-BE" smtClean="0"/>
              <a:t>Geen fit: </a:t>
            </a:r>
            <a:br>
              <a:rPr lang="nl-BE" smtClean="0"/>
            </a:br>
            <a:r>
              <a:rPr lang="nl-BE" smtClean="0"/>
              <a:t> -- 8-9 HP: Eigen “vijfkaart” op 1 niveau</a:t>
            </a:r>
            <a:br>
              <a:rPr lang="nl-BE" smtClean="0"/>
            </a:br>
            <a:r>
              <a:rPr lang="nl-BE" smtClean="0"/>
              <a:t> -- 10 + HP: Mag ook op 2 niveau of:</a:t>
            </a:r>
            <a:br>
              <a:rPr lang="nl-BE" smtClean="0"/>
            </a:br>
            <a:r>
              <a:rPr lang="nl-BE" smtClean="0"/>
              <a:t> -- 1 ZT indien stop in opening.</a:t>
            </a:r>
          </a:p>
          <a:p>
            <a:pPr eaLnBrk="1" hangingPunct="1">
              <a:lnSpc>
                <a:spcPct val="90000"/>
              </a:lnSpc>
            </a:pPr>
            <a:r>
              <a:rPr lang="nl-BE" smtClean="0"/>
              <a:t>Na volgbod 1 ZT: alsof opening.</a:t>
            </a:r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JXXX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JX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XXXX</a:t>
            </a: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ATX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JXX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QJXX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QJTX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QXXX</a:t>
            </a:r>
            <a:r>
              <a:rPr lang="nl-NL" sz="60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 </a:t>
            </a:r>
            <a:r>
              <a:rPr lang="nl-NL" sz="6000" b="1" dirty="0" smtClean="0">
                <a:latin typeface="Arial" charset="0"/>
                <a:cs typeface="Arial" charset="0"/>
              </a:rPr>
              <a:t>AQX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6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</a:t>
            </a:r>
            <a:r>
              <a:rPr lang="nl-NL" sz="6000" b="1" dirty="0" smtClean="0">
                <a:latin typeface="Arial" charset="0"/>
                <a:cs typeface="Arial" charset="0"/>
              </a:rPr>
              <a:t>AKXXX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QXX</a:t>
            </a: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XXX</a:t>
            </a: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HET VOLGBOD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volgbod is een natuurlijk bod in een sterke kleur dat gedaan wordt na een opening of later tijdens de </a:t>
            </a:r>
            <a:r>
              <a:rPr lang="nl-BE" dirty="0" err="1" smtClean="0"/>
              <a:t>biedfaze</a:t>
            </a:r>
            <a:endParaRPr lang="nl-BE" dirty="0" smtClean="0"/>
          </a:p>
          <a:p>
            <a:r>
              <a:rPr lang="nl-BE" dirty="0" smtClean="0"/>
              <a:t>Het is eerder gebaseerd op een aantal slagen dan op een aantal </a:t>
            </a:r>
            <a:r>
              <a:rPr lang="nl-BE" dirty="0" err="1" smtClean="0"/>
              <a:t>honneurpunten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615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Het infodubbel.</a:t>
            </a:r>
            <a:endParaRPr lang="nl-NL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BE" smtClean="0"/>
              <a:t>In principe dient een dubbel om de tegenpartij “af te straffen”. Maar een dubbel op laag niveau heeft dan weinig zin.</a:t>
            </a:r>
          </a:p>
          <a:p>
            <a:pPr eaLnBrk="1" hangingPunct="1"/>
            <a:r>
              <a:rPr lang="nl-BE" smtClean="0"/>
              <a:t>Daarom gebruikt men dit als “informatie”: “partner, ik heb een goede hand, zeg jij eens wat”.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Infodubbel (2)</a:t>
            </a:r>
            <a:endParaRPr lang="nl-NL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BE" smtClean="0"/>
              <a:t>Zelf openingskracht NA een opening rechts van U.</a:t>
            </a:r>
          </a:p>
          <a:p>
            <a:pPr eaLnBrk="1" hangingPunct="1"/>
            <a:r>
              <a:rPr lang="nl-BE" smtClean="0"/>
              <a:t>Minstens twee biedbare kleuren, je verdraagt de derde.</a:t>
            </a:r>
          </a:p>
          <a:p>
            <a:pPr eaLnBrk="1" hangingPunct="1"/>
            <a:r>
              <a:rPr lang="nl-BE" smtClean="0"/>
              <a:t>Je bent KORT in de openingskleur.</a:t>
            </a:r>
          </a:p>
          <a:p>
            <a:pPr eaLnBrk="1" hangingPunct="1"/>
            <a:r>
              <a:rPr lang="nl-BE" smtClean="0"/>
              <a:t>Let op: Je VERPLICHT partner te spreken, zelfs als hij 0 punten heeft.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AJXX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KQXX</a:t>
            </a: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endParaRPr lang="nl-NL" sz="24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 smtClean="0">
                <a:latin typeface="Arial" charset="0"/>
                <a:cs typeface="Arial" charset="0"/>
              </a:rPr>
              <a:t>♠</a:t>
            </a:r>
            <a:r>
              <a:rPr lang="nl-NL" sz="6000" b="1" dirty="0">
                <a:latin typeface="Arial" charset="0"/>
                <a:cs typeface="Arial" charset="0"/>
              </a:rPr>
              <a:t>:  </a:t>
            </a:r>
            <a:r>
              <a:rPr lang="nl-NL" sz="6000" b="1" dirty="0" smtClean="0">
                <a:latin typeface="Arial" charset="0"/>
                <a:cs typeface="Arial" charset="0"/>
              </a:rPr>
              <a:t>AKXXX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QXX</a:t>
            </a: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XXX</a:t>
            </a: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prstClr val="black"/>
                </a:solidFill>
                <a:latin typeface="Arial" charset="0"/>
                <a:cs typeface="Arial" charset="0"/>
              </a:rPr>
              <a:t>♠:  AKXX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AQXX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</a:t>
            </a:r>
            <a:endParaRPr lang="nl-NL" sz="6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prstClr val="black"/>
                </a:solidFill>
                <a:latin typeface="Arial" charset="0"/>
                <a:cs typeface="Arial" charset="0"/>
              </a:rPr>
              <a:t>♣:  AXX</a:t>
            </a:r>
            <a:endParaRPr lang="nl-NL" sz="6000" b="1" dirty="0">
              <a:solidFill>
                <a:prstClr val="black"/>
              </a:solidFill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</a:t>
            </a:r>
            <a:r>
              <a:rPr lang="nl-NL" sz="6000" b="1" dirty="0" smtClean="0">
                <a:latin typeface="Arial" charset="0"/>
                <a:cs typeface="Arial" charset="0"/>
              </a:rPr>
              <a:t>AKXXX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QXX</a:t>
            </a: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XXX</a:t>
            </a:r>
            <a:endParaRPr lang="nl-NL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Als derde man biedt.</a:t>
            </a:r>
            <a:endParaRPr lang="nl-NL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Normaliter heb je zelf max.  ong. 8 HP en je bent nu tot niets meer verplicht.</a:t>
            </a:r>
          </a:p>
          <a:p>
            <a:pPr eaLnBrk="1" hangingPunct="1"/>
            <a:r>
              <a:rPr lang="nl-BE" dirty="0" smtClean="0"/>
              <a:t>Je MAG dus passen en biedt alleen met een maximale hand (8+) .</a:t>
            </a:r>
          </a:p>
          <a:p>
            <a:pPr eaLnBrk="1" hangingPunct="1"/>
            <a:r>
              <a:rPr lang="nl-BE" dirty="0" smtClean="0"/>
              <a:t>Je biedt uw partner een kleur aan maar let  op dat je niet te hoog zit.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bv. ( 1</a:t>
            </a:r>
            <a:r>
              <a:rPr lang="nl-BE" dirty="0" smtClean="0">
                <a:latin typeface="Arial"/>
                <a:cs typeface="Arial"/>
              </a:rPr>
              <a:t>♣) – </a:t>
            </a:r>
            <a:r>
              <a:rPr lang="nl-BE" dirty="0" err="1" smtClean="0">
                <a:latin typeface="Arial"/>
                <a:cs typeface="Arial"/>
              </a:rPr>
              <a:t>Dbl</a:t>
            </a:r>
            <a:r>
              <a:rPr lang="nl-BE" dirty="0" smtClean="0">
                <a:latin typeface="Arial"/>
                <a:cs typeface="Arial"/>
              </a:rPr>
              <a:t> – ( 1</a:t>
            </a:r>
            <a:r>
              <a:rPr lang="nl-BE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BE" dirty="0" smtClean="0">
                <a:latin typeface="Arial"/>
                <a:cs typeface="Arial"/>
              </a:rPr>
              <a:t>)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AXXX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</a:t>
            </a: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JXX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AXXXX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</a:t>
            </a: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XXX</a:t>
            </a:r>
            <a:endParaRPr lang="nl-NL" sz="5400" b="1" dirty="0">
              <a:latin typeface="Arial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03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Antwoord als derde man past</a:t>
            </a:r>
            <a:endParaRPr lang="nl-NL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nl-BE" smtClean="0"/>
              <a:t>Je MOET nu iets bieden, zelfs met nul punten: je laagste vierkaart.</a:t>
            </a:r>
          </a:p>
          <a:p>
            <a:pPr eaLnBrk="1" hangingPunct="1"/>
            <a:r>
              <a:rPr lang="nl-BE" smtClean="0"/>
              <a:t>Met 0-8 HP: zonder sprong</a:t>
            </a:r>
          </a:p>
          <a:p>
            <a:pPr eaLnBrk="1" hangingPunct="1"/>
            <a:r>
              <a:rPr lang="nl-BE" smtClean="0"/>
              <a:t>Met 9-11 HP: Met sprong OF</a:t>
            </a:r>
            <a:br>
              <a:rPr lang="nl-BE" smtClean="0"/>
            </a:br>
            <a:r>
              <a:rPr lang="nl-BE" smtClean="0"/>
              <a:t>			 1 ZT indien stop in opening.</a:t>
            </a:r>
          </a:p>
          <a:p>
            <a:pPr eaLnBrk="1" hangingPunct="1"/>
            <a:r>
              <a:rPr lang="nl-BE" smtClean="0"/>
              <a:t>Met 12 +: eventueel manche bieden, hetzij in 3 ZT (met dubbele stop!!), hetzij in kleur met bv. vijfkaart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bv. ( 1</a:t>
            </a:r>
            <a:r>
              <a:rPr lang="nl-BE" dirty="0" smtClean="0">
                <a:latin typeface="Arial"/>
                <a:cs typeface="Arial"/>
              </a:rPr>
              <a:t>♣) – </a:t>
            </a:r>
            <a:r>
              <a:rPr lang="nl-BE" dirty="0" err="1" smtClean="0">
                <a:latin typeface="Arial"/>
                <a:cs typeface="Arial"/>
              </a:rPr>
              <a:t>Dbl</a:t>
            </a:r>
            <a:r>
              <a:rPr lang="nl-BE" dirty="0" smtClean="0">
                <a:latin typeface="Arial"/>
                <a:cs typeface="Arial"/>
              </a:rPr>
              <a:t> – pas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 XXX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XXXX</a:t>
            </a:r>
            <a:r>
              <a:rPr lang="nl-NL" sz="54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 XX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JXXX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AXXX</a:t>
            </a: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XXX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5400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905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nl-BE" dirty="0" smtClean="0"/>
              <a:t>BEDOELING</a:t>
            </a:r>
            <a:endParaRPr lang="nl-NL" dirty="0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72815"/>
            <a:ext cx="7905750" cy="43533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dirty="0" smtClean="0"/>
              <a:t>Kan een aanzet zijn tot een eigen contract, soms zelfs de manche.</a:t>
            </a:r>
          </a:p>
          <a:p>
            <a:pPr eaLnBrk="1" hangingPunct="1">
              <a:lnSpc>
                <a:spcPct val="90000"/>
              </a:lnSpc>
            </a:pPr>
            <a:r>
              <a:rPr lang="nl-BE" dirty="0" smtClean="0"/>
              <a:t>Hindert de tegenstander en…</a:t>
            </a:r>
          </a:p>
          <a:p>
            <a:pPr eaLnBrk="1" hangingPunct="1">
              <a:lnSpc>
                <a:spcPct val="90000"/>
              </a:lnSpc>
            </a:pPr>
            <a:r>
              <a:rPr lang="nl-BE" dirty="0" smtClean="0"/>
              <a:t>Geeft aan partner een “tip” voor een eventuele uitkomst</a:t>
            </a:r>
            <a:r>
              <a:rPr lang="nl-BE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l-BE" dirty="0" smtClean="0"/>
              <a:t>Heeft natuurlijk ook risico’s</a:t>
            </a:r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bv. ( 1</a:t>
            </a:r>
            <a:r>
              <a:rPr lang="nl-BE" dirty="0" smtClean="0">
                <a:latin typeface="Arial"/>
                <a:cs typeface="Arial"/>
              </a:rPr>
              <a:t>♣) – </a:t>
            </a:r>
            <a:r>
              <a:rPr lang="nl-BE" dirty="0" err="1" smtClean="0">
                <a:latin typeface="Arial"/>
                <a:cs typeface="Arial"/>
              </a:rPr>
              <a:t>Dbl</a:t>
            </a:r>
            <a:r>
              <a:rPr lang="nl-BE" dirty="0" smtClean="0">
                <a:latin typeface="Arial"/>
                <a:cs typeface="Arial"/>
              </a:rPr>
              <a:t> – pas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AXXXX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</a:t>
            </a: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AXX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AJX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AJXX</a:t>
            </a:r>
            <a:endParaRPr lang="nl-NL" sz="5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XXX</a:t>
            </a:r>
            <a:endParaRPr lang="nl-NL" sz="5400" b="1" dirty="0">
              <a:latin typeface="Arial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57080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bv. ( 1</a:t>
            </a:r>
            <a:r>
              <a:rPr lang="nl-BE" dirty="0" smtClean="0">
                <a:latin typeface="Arial"/>
                <a:cs typeface="Arial"/>
              </a:rPr>
              <a:t>♣) – </a:t>
            </a:r>
            <a:r>
              <a:rPr lang="nl-BE" dirty="0" err="1" smtClean="0">
                <a:latin typeface="Arial"/>
                <a:cs typeface="Arial"/>
              </a:rPr>
              <a:t>Dbl</a:t>
            </a:r>
            <a:r>
              <a:rPr lang="nl-BE" dirty="0" smtClean="0">
                <a:latin typeface="Arial"/>
                <a:cs typeface="Arial"/>
              </a:rPr>
              <a:t> – PAS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♠:   XXX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QXXX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AQXX</a:t>
            </a:r>
            <a:r>
              <a:rPr lang="nl-NL" sz="54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>
                <a:latin typeface="Arial" charset="0"/>
                <a:cs typeface="Arial" charset="0"/>
              </a:rPr>
              <a:t>♣:   XX 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204865"/>
            <a:ext cx="4041775" cy="3921298"/>
          </a:xfrm>
          <a:ln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XXX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QXXX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AQXX</a:t>
            </a:r>
            <a:r>
              <a:rPr lang="nl-NL" sz="6000" b="1" dirty="0">
                <a:latin typeface="Arial" charset="0"/>
                <a:cs typeface="Arial" charset="0"/>
              </a:rPr>
              <a:t>     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 </a:t>
            </a:r>
            <a:r>
              <a:rPr lang="nl-NL" sz="6000" b="1" dirty="0" smtClean="0">
                <a:latin typeface="Arial" charset="0"/>
                <a:cs typeface="Arial" charset="0"/>
              </a:rPr>
              <a:t>AX </a:t>
            </a: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35107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bv. ( 1</a:t>
            </a:r>
            <a:r>
              <a:rPr lang="nl-BE" dirty="0" smtClean="0">
                <a:latin typeface="Arial"/>
                <a:cs typeface="Arial"/>
              </a:rPr>
              <a:t>♣) – </a:t>
            </a:r>
            <a:r>
              <a:rPr lang="nl-BE" dirty="0" err="1" smtClean="0">
                <a:latin typeface="Arial"/>
                <a:cs typeface="Arial"/>
              </a:rPr>
              <a:t>Dbl</a:t>
            </a:r>
            <a:r>
              <a:rPr lang="nl-BE" dirty="0" smtClean="0">
                <a:latin typeface="Arial"/>
                <a:cs typeface="Arial"/>
              </a:rPr>
              <a:t> – PAS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5400" b="1" dirty="0" smtClean="0">
                <a:latin typeface="Arial" charset="0"/>
                <a:cs typeface="Arial" charset="0"/>
              </a:rPr>
              <a:t>Speciaal geval</a:t>
            </a: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54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b="1" dirty="0">
              <a:latin typeface="Arial" charset="0"/>
              <a:cs typeface="Arial" charset="0"/>
            </a:endParaRP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204865"/>
            <a:ext cx="4041775" cy="3921298"/>
          </a:xfrm>
          <a:ln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 XXX      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XXX</a:t>
            </a: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 </a:t>
            </a:r>
            <a:r>
              <a:rPr lang="nl-NL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XX</a:t>
            </a:r>
            <a:r>
              <a:rPr lang="nl-NL" sz="6000" b="1" dirty="0" smtClean="0">
                <a:latin typeface="Arial" charset="0"/>
                <a:cs typeface="Arial" charset="0"/>
              </a:rPr>
              <a:t>             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</a:t>
            </a:r>
            <a:r>
              <a:rPr lang="nl-NL" sz="6000" b="1">
                <a:latin typeface="Arial" charset="0"/>
                <a:cs typeface="Arial" charset="0"/>
              </a:rPr>
              <a:t>:   </a:t>
            </a:r>
            <a:r>
              <a:rPr lang="nl-NL" sz="6000" b="1" smtClean="0">
                <a:latin typeface="Arial" charset="0"/>
                <a:cs typeface="Arial" charset="0"/>
              </a:rPr>
              <a:t>AKJTX </a:t>
            </a: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567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VEREISTEN</a:t>
            </a:r>
            <a:endParaRPr lang="nl-NL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Minstens een vijfkaart, zeskaart uiteraard nog beter</a:t>
            </a:r>
          </a:p>
          <a:p>
            <a:pPr eaLnBrk="1" hangingPunct="1"/>
            <a:r>
              <a:rPr lang="nl-BE" dirty="0" smtClean="0"/>
              <a:t>Met voldoende honneurskracht IN de kleur</a:t>
            </a:r>
          </a:p>
          <a:p>
            <a:pPr eaLnBrk="1" hangingPunct="1"/>
            <a:r>
              <a:rPr lang="nl-BE" dirty="0" smtClean="0"/>
              <a:t>Vooral aantal slagen belangrijk, niet zozeer HP:</a:t>
            </a:r>
            <a:br>
              <a:rPr lang="nl-BE" dirty="0" smtClean="0"/>
            </a:br>
            <a:r>
              <a:rPr lang="nl-BE" dirty="0" smtClean="0"/>
              <a:t>  -- Niet kwetsbaar: maximum drie te kort</a:t>
            </a:r>
            <a:br>
              <a:rPr lang="nl-BE" dirty="0" smtClean="0"/>
            </a:br>
            <a:r>
              <a:rPr lang="nl-BE" dirty="0" smtClean="0"/>
              <a:t>  -- Kwetsbaar:  maximum twee te kort.</a:t>
            </a:r>
          </a:p>
          <a:p>
            <a:r>
              <a:rPr lang="nl-BE" dirty="0"/>
              <a:t>1 niveau: 8-15 HP, 2 niveau: 10-15 HP.</a:t>
            </a:r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Volgbod van 1 ZT</a:t>
            </a:r>
            <a:endParaRPr lang="nl-NL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Speciaal geval: volgbod van 1 ZT: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-- 15-17 HP (dus idem als bij 1 ZT opening).</a:t>
            </a:r>
            <a:br>
              <a:rPr lang="nl-BE" dirty="0" smtClean="0"/>
            </a:br>
            <a:r>
              <a:rPr lang="nl-BE" dirty="0" smtClean="0"/>
              <a:t>-- Zeker stop hebben in de openingskleur.</a:t>
            </a:r>
            <a:br>
              <a:rPr lang="nl-BE" dirty="0" smtClean="0"/>
            </a:br>
            <a:r>
              <a:rPr lang="nl-BE" dirty="0" smtClean="0"/>
              <a:t>VB.:  </a:t>
            </a:r>
            <a:r>
              <a:rPr lang="nl-BE" dirty="0" err="1" smtClean="0"/>
              <a:t>Axx</a:t>
            </a:r>
            <a:r>
              <a:rPr lang="nl-BE" dirty="0" smtClean="0"/>
              <a:t>, </a:t>
            </a:r>
            <a:r>
              <a:rPr lang="nl-BE" dirty="0" err="1" smtClean="0"/>
              <a:t>Hxx</a:t>
            </a:r>
            <a:r>
              <a:rPr lang="nl-BE" dirty="0" smtClean="0"/>
              <a:t>, </a:t>
            </a:r>
            <a:r>
              <a:rPr lang="nl-BE" dirty="0" err="1" smtClean="0"/>
              <a:t>VBx</a:t>
            </a:r>
            <a:r>
              <a:rPr lang="nl-BE" dirty="0" smtClean="0"/>
              <a:t>….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AHXXX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XX</a:t>
            </a:r>
          </a:p>
          <a:p>
            <a:pPr marL="0" indent="0" eaLnBrk="1" hangingPunct="1">
              <a:buFontTx/>
              <a:buNone/>
            </a:pPr>
            <a:endParaRPr lang="nl-BE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KQXXXX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QXX</a:t>
            </a: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24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240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AT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AJXXXX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AJX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</a:t>
            </a:r>
            <a:r>
              <a:rPr lang="nl-NL" sz="6000" b="1" dirty="0" smtClean="0">
                <a:latin typeface="Arial" charset="0"/>
                <a:cs typeface="Arial" charset="0"/>
              </a:rPr>
              <a:t>XX</a:t>
            </a:r>
            <a:endParaRPr lang="nl-NL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Voorbeelden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♠:  </a:t>
            </a:r>
            <a:r>
              <a:rPr lang="nl-NL" sz="6000" b="1" dirty="0" err="1">
                <a:latin typeface="Arial" charset="0"/>
                <a:cs typeface="Arial" charset="0"/>
              </a:rPr>
              <a:t>Axx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♥:  XXXXX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solidFill>
                  <a:srgbClr val="FF0000"/>
                </a:solidFill>
                <a:latin typeface="Arial" charset="0"/>
                <a:cs typeface="Arial" charset="0"/>
              </a:rPr>
              <a:t>♦:  QXX</a:t>
            </a: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nl-NL" sz="6000" b="1" dirty="0">
                <a:latin typeface="Arial" charset="0"/>
                <a:cs typeface="Arial" charset="0"/>
              </a:rPr>
              <a:t>♣:  KX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latin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latin typeface="Arial" charset="0"/>
              <a:cs typeface="Arial" charset="0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nl-NL" sz="6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0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713</Words>
  <Application>Microsoft Office PowerPoint</Application>
  <PresentationFormat>Diavoorstelling (4:3)</PresentationFormat>
  <Paragraphs>182</Paragraphs>
  <Slides>32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3" baseType="lpstr">
      <vt:lpstr>Kantoorthema</vt:lpstr>
      <vt:lpstr>Verdedigend bieden</vt:lpstr>
      <vt:lpstr>HET VOLGBOD</vt:lpstr>
      <vt:lpstr>BEDOELING</vt:lpstr>
      <vt:lpstr>VEREISTEN</vt:lpstr>
      <vt:lpstr>Volgbod van 1 ZT</vt:lpstr>
      <vt:lpstr>Voorbeelden</vt:lpstr>
      <vt:lpstr>Voorbeelden</vt:lpstr>
      <vt:lpstr>Voorbeelden</vt:lpstr>
      <vt:lpstr>Voorbeelden</vt:lpstr>
      <vt:lpstr>Voorbeelden</vt:lpstr>
      <vt:lpstr>Voorbeelden</vt:lpstr>
      <vt:lpstr>Voorbeelden</vt:lpstr>
      <vt:lpstr>Voorbeelden</vt:lpstr>
      <vt:lpstr>Voorbeelden</vt:lpstr>
      <vt:lpstr>Antwoord op volgbod</vt:lpstr>
      <vt:lpstr>Voorbeelden</vt:lpstr>
      <vt:lpstr>Voorbeelden</vt:lpstr>
      <vt:lpstr>Voorbeelden</vt:lpstr>
      <vt:lpstr>Voorbeelden</vt:lpstr>
      <vt:lpstr>Het infodubbel.</vt:lpstr>
      <vt:lpstr>Infodubbel (2)</vt:lpstr>
      <vt:lpstr>Voorbeelden</vt:lpstr>
      <vt:lpstr>Voorbeelden</vt:lpstr>
      <vt:lpstr>Voorbeelden</vt:lpstr>
      <vt:lpstr>Voorbeelden</vt:lpstr>
      <vt:lpstr>Als derde man biedt.</vt:lpstr>
      <vt:lpstr>Na bv. ( 1♣) – Dbl – ( 1♦)</vt:lpstr>
      <vt:lpstr>Antwoord als derde man past</vt:lpstr>
      <vt:lpstr>Na bv. ( 1♣) – Dbl – pas</vt:lpstr>
      <vt:lpstr>Na bv. ( 1♣) – Dbl – pas</vt:lpstr>
      <vt:lpstr>Na bv. ( 1♣) – Dbl – PAS</vt:lpstr>
      <vt:lpstr>Na bv. ( 1♣) – Dbl – PAS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Verdedigend bieden</dc:title>
  <dc:creator>Andre Leplat</dc:creator>
  <cp:lastModifiedBy>Andre Leplat</cp:lastModifiedBy>
  <cp:revision>10</cp:revision>
  <dcterms:created xsi:type="dcterms:W3CDTF">2012-11-25T10:22:53Z</dcterms:created>
  <dcterms:modified xsi:type="dcterms:W3CDTF">2012-11-29T21:23:16Z</dcterms:modified>
</cp:coreProperties>
</file>